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M Sans" pitchFamily="2" charset="0"/>
      <p:regular r:id="rId14"/>
    </p:embeddedFont>
    <p:embeddedFont>
      <p:font typeface="DM Sans Bold" pitchFamily="2" charset="0"/>
      <p:regular r:id="rId15"/>
      <p:bold r:id="rId16"/>
    </p:embeddedFont>
    <p:embeddedFont>
      <p:font typeface="Open Sans" panose="020B0606030504020204" pitchFamily="34" charset="0"/>
      <p:regular r:id="rId17"/>
    </p:embeddedFont>
    <p:embeddedFont>
      <p:font typeface="Open Sans Bold" panose="020B0806030504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4626" autoAdjust="0"/>
  </p:normalViewPr>
  <p:slideViewPr>
    <p:cSldViewPr>
      <p:cViewPr varScale="1">
        <p:scale>
          <a:sx n="80" d="100"/>
          <a:sy n="80" d="100"/>
        </p:scale>
        <p:origin x="36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55.png"/><Relationship Id="rId5" Type="http://schemas.openxmlformats.org/officeDocument/2006/relationships/image" Target="../media/image42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57.png"/><Relationship Id="rId5" Type="http://schemas.openxmlformats.org/officeDocument/2006/relationships/image" Target="../media/image42.png"/><Relationship Id="rId15" Type="http://schemas.openxmlformats.org/officeDocument/2006/relationships/image" Target="../media/image61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Relationship Id="rId1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62.png"/><Relationship Id="rId5" Type="http://schemas.openxmlformats.org/officeDocument/2006/relationships/image" Target="../media/image42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12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6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38.svg"/><Relationship Id="rId4" Type="http://schemas.openxmlformats.org/officeDocument/2006/relationships/image" Target="../media/image11.sv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51.png"/><Relationship Id="rId5" Type="http://schemas.openxmlformats.org/officeDocument/2006/relationships/image" Target="../media/image42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52.png"/><Relationship Id="rId5" Type="http://schemas.openxmlformats.org/officeDocument/2006/relationships/image" Target="../media/image42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688802" y="3120241"/>
            <a:ext cx="10910396" cy="303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60"/>
              </a:lnSpc>
            </a:pPr>
            <a:r>
              <a:rPr lang="en-US" sz="12298">
                <a:solidFill>
                  <a:srgbClr val="000000"/>
                </a:solidFill>
                <a:latin typeface="DM Sans Bold"/>
              </a:rPr>
              <a:t>Auction Site</a:t>
            </a:r>
          </a:p>
          <a:p>
            <a:pPr algn="ctr">
              <a:lnSpc>
                <a:spcPts val="11560"/>
              </a:lnSpc>
            </a:pPr>
            <a:r>
              <a:rPr lang="en-US" sz="12298">
                <a:solidFill>
                  <a:srgbClr val="000000"/>
                </a:solidFill>
                <a:ea typeface="DM Sans Bold"/>
              </a:rPr>
              <a:t>拍賣網站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74430" y="6174809"/>
            <a:ext cx="12139139" cy="168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endParaRPr/>
          </a:p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  <a:ea typeface="DM Sans Bold"/>
              </a:rPr>
              <a:t>4111029018 林祐頡</a:t>
            </a:r>
          </a:p>
          <a:p>
            <a:pPr algn="ctr">
              <a:lnSpc>
                <a:spcPts val="4381"/>
              </a:lnSpc>
            </a:pPr>
            <a:endParaRPr lang="en-US" sz="4381" spc="-87">
              <a:solidFill>
                <a:srgbClr val="000000"/>
              </a:solidFill>
              <a:latin typeface="DM Sans Bold"/>
              <a:ea typeface="DM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5117" y="388318"/>
            <a:ext cx="6998061" cy="1280764"/>
            <a:chOff x="0" y="0"/>
            <a:chExt cx="2342659" cy="4287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428746"/>
            </a:xfrm>
            <a:custGeom>
              <a:avLst/>
              <a:gdLst/>
              <a:ahLst/>
              <a:cxnLst/>
              <a:rect l="l" t="t" r="r" b="b"/>
              <a:pathLst>
                <a:path w="2342659" h="428746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12152"/>
                  </a:lnTo>
                  <a:cubicBezTo>
                    <a:pt x="2342659" y="421317"/>
                    <a:pt x="2335229" y="428746"/>
                    <a:pt x="2326064" y="428746"/>
                  </a:cubicBezTo>
                  <a:lnTo>
                    <a:pt x="16594" y="428746"/>
                  </a:lnTo>
                  <a:cubicBezTo>
                    <a:pt x="7430" y="428746"/>
                    <a:pt x="0" y="421317"/>
                    <a:pt x="0" y="412152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343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0896329" y="2302330"/>
            <a:ext cx="6716084" cy="6520820"/>
            <a:chOff x="0" y="0"/>
            <a:chExt cx="1398037" cy="13573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037" cy="1357390"/>
            </a:xfrm>
            <a:custGeom>
              <a:avLst/>
              <a:gdLst/>
              <a:ahLst/>
              <a:cxnLst/>
              <a:rect l="l" t="t" r="r" b="b"/>
              <a:pathLst>
                <a:path w="1398037" h="1357390">
                  <a:moveTo>
                    <a:pt x="39193" y="0"/>
                  </a:moveTo>
                  <a:lnTo>
                    <a:pt x="1358844" y="0"/>
                  </a:lnTo>
                  <a:cubicBezTo>
                    <a:pt x="1369238" y="0"/>
                    <a:pt x="1379207" y="4129"/>
                    <a:pt x="1386558" y="11479"/>
                  </a:cubicBezTo>
                  <a:cubicBezTo>
                    <a:pt x="1393908" y="18830"/>
                    <a:pt x="1398037" y="28799"/>
                    <a:pt x="1398037" y="39193"/>
                  </a:cubicBezTo>
                  <a:lnTo>
                    <a:pt x="1398037" y="1318197"/>
                  </a:lnTo>
                  <a:cubicBezTo>
                    <a:pt x="1398037" y="1328592"/>
                    <a:pt x="1393908" y="1338561"/>
                    <a:pt x="1386558" y="1345911"/>
                  </a:cubicBezTo>
                  <a:cubicBezTo>
                    <a:pt x="1379207" y="1353261"/>
                    <a:pt x="1369238" y="1357390"/>
                    <a:pt x="1358844" y="1357390"/>
                  </a:cubicBezTo>
                  <a:lnTo>
                    <a:pt x="39193" y="1357390"/>
                  </a:lnTo>
                  <a:cubicBezTo>
                    <a:pt x="28799" y="1357390"/>
                    <a:pt x="18830" y="1353261"/>
                    <a:pt x="11479" y="1345911"/>
                  </a:cubicBezTo>
                  <a:cubicBezTo>
                    <a:pt x="4129" y="1338561"/>
                    <a:pt x="0" y="1328592"/>
                    <a:pt x="0" y="1318197"/>
                  </a:cubicBezTo>
                  <a:lnTo>
                    <a:pt x="0" y="39193"/>
                  </a:lnTo>
                  <a:cubicBezTo>
                    <a:pt x="0" y="28799"/>
                    <a:pt x="4129" y="18830"/>
                    <a:pt x="11479" y="11479"/>
                  </a:cubicBezTo>
                  <a:cubicBezTo>
                    <a:pt x="18830" y="4129"/>
                    <a:pt x="28799" y="0"/>
                    <a:pt x="3919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98037" cy="139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輸入拍賣相關資訊，數字欄位有箭頭可以伊格一格點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可以上傳圖片(利用imageurl存取)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由於這邊刊登是用拍賣持續多久，原本models就不設end_time的屬性，但是因為後面顯示相關訊息很常會用到end_time所以另外用property設一個計算end_time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2068414" y="388318"/>
            <a:ext cx="7170562" cy="4544344"/>
          </a:xfrm>
          <a:custGeom>
            <a:avLst/>
            <a:gdLst/>
            <a:ahLst/>
            <a:cxnLst/>
            <a:rect l="l" t="t" r="r" b="b"/>
            <a:pathLst>
              <a:path w="7170562" h="4544344">
                <a:moveTo>
                  <a:pt x="0" y="0"/>
                </a:moveTo>
                <a:lnTo>
                  <a:pt x="7170562" y="0"/>
                </a:lnTo>
                <a:lnTo>
                  <a:pt x="7170562" y="4544344"/>
                </a:lnTo>
                <a:lnTo>
                  <a:pt x="0" y="4544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926548" y="5439271"/>
            <a:ext cx="7312428" cy="4430531"/>
          </a:xfrm>
          <a:custGeom>
            <a:avLst/>
            <a:gdLst/>
            <a:ahLst/>
            <a:cxnLst/>
            <a:rect l="l" t="t" r="r" b="b"/>
            <a:pathLst>
              <a:path w="7312428" h="4430531">
                <a:moveTo>
                  <a:pt x="0" y="0"/>
                </a:moveTo>
                <a:lnTo>
                  <a:pt x="7312428" y="0"/>
                </a:lnTo>
                <a:lnTo>
                  <a:pt x="7312428" y="4430531"/>
                </a:lnTo>
                <a:lnTo>
                  <a:pt x="0" y="44305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983305" y="671531"/>
            <a:ext cx="4910606" cy="6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63">
                <a:solidFill>
                  <a:srgbClr val="000000"/>
                </a:solidFill>
                <a:ea typeface="DM Sans Bold"/>
              </a:rPr>
              <a:t>刊登頁面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5117" y="388318"/>
            <a:ext cx="6998061" cy="1280764"/>
            <a:chOff x="0" y="0"/>
            <a:chExt cx="2342659" cy="4287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428746"/>
            </a:xfrm>
            <a:custGeom>
              <a:avLst/>
              <a:gdLst/>
              <a:ahLst/>
              <a:cxnLst/>
              <a:rect l="l" t="t" r="r" b="b"/>
              <a:pathLst>
                <a:path w="2342659" h="428746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12152"/>
                  </a:lnTo>
                  <a:cubicBezTo>
                    <a:pt x="2342659" y="421317"/>
                    <a:pt x="2335229" y="428746"/>
                    <a:pt x="2326064" y="428746"/>
                  </a:cubicBezTo>
                  <a:lnTo>
                    <a:pt x="16594" y="428746"/>
                  </a:lnTo>
                  <a:cubicBezTo>
                    <a:pt x="7430" y="428746"/>
                    <a:pt x="0" y="421317"/>
                    <a:pt x="0" y="412152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343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0926106" y="2315797"/>
            <a:ext cx="6716084" cy="5655406"/>
            <a:chOff x="0" y="0"/>
            <a:chExt cx="1398037" cy="11772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037" cy="1177244"/>
            </a:xfrm>
            <a:custGeom>
              <a:avLst/>
              <a:gdLst/>
              <a:ahLst/>
              <a:cxnLst/>
              <a:rect l="l" t="t" r="r" b="b"/>
              <a:pathLst>
                <a:path w="1398037" h="1177244">
                  <a:moveTo>
                    <a:pt x="39193" y="0"/>
                  </a:moveTo>
                  <a:lnTo>
                    <a:pt x="1358844" y="0"/>
                  </a:lnTo>
                  <a:cubicBezTo>
                    <a:pt x="1369238" y="0"/>
                    <a:pt x="1379207" y="4129"/>
                    <a:pt x="1386558" y="11479"/>
                  </a:cubicBezTo>
                  <a:cubicBezTo>
                    <a:pt x="1393908" y="18830"/>
                    <a:pt x="1398037" y="28799"/>
                    <a:pt x="1398037" y="39193"/>
                  </a:cubicBezTo>
                  <a:lnTo>
                    <a:pt x="1398037" y="1138050"/>
                  </a:lnTo>
                  <a:cubicBezTo>
                    <a:pt x="1398037" y="1148445"/>
                    <a:pt x="1393908" y="1158414"/>
                    <a:pt x="1386558" y="1165764"/>
                  </a:cubicBezTo>
                  <a:cubicBezTo>
                    <a:pt x="1379207" y="1173114"/>
                    <a:pt x="1369238" y="1177244"/>
                    <a:pt x="1358844" y="1177244"/>
                  </a:cubicBezTo>
                  <a:lnTo>
                    <a:pt x="39193" y="1177244"/>
                  </a:lnTo>
                  <a:cubicBezTo>
                    <a:pt x="28799" y="1177244"/>
                    <a:pt x="18830" y="1173114"/>
                    <a:pt x="11479" y="1165764"/>
                  </a:cubicBezTo>
                  <a:cubicBezTo>
                    <a:pt x="4129" y="1158414"/>
                    <a:pt x="0" y="1148445"/>
                    <a:pt x="0" y="1138050"/>
                  </a:cubicBezTo>
                  <a:lnTo>
                    <a:pt x="0" y="39193"/>
                  </a:lnTo>
                  <a:cubicBezTo>
                    <a:pt x="0" y="28799"/>
                    <a:pt x="4129" y="18830"/>
                    <a:pt x="11479" y="11479"/>
                  </a:cubicBezTo>
                  <a:cubicBezTo>
                    <a:pt x="18830" y="4129"/>
                    <a:pt x="28799" y="0"/>
                    <a:pt x="3919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98037" cy="121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刊登後會跳轉至拍賣的詳細資料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這裡會顯示完整圖片以及相關資訊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上方訊息框架會顯示相關動作的提醒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左下角用javascript實現real time的倒數計時不用重整頁面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左下角狀態會根據拍賣的狀態顯示，以alert顯示幕前競標的狀況，也會顯示出價者和贏家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結束的拍賣就不會有下標功能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使用url反解(AuctionID)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79757" y="5380391"/>
            <a:ext cx="4393148" cy="4014341"/>
          </a:xfrm>
          <a:custGeom>
            <a:avLst/>
            <a:gdLst/>
            <a:ahLst/>
            <a:cxnLst/>
            <a:rect l="l" t="t" r="r" b="b"/>
            <a:pathLst>
              <a:path w="4393148" h="4014341">
                <a:moveTo>
                  <a:pt x="0" y="0"/>
                </a:moveTo>
                <a:lnTo>
                  <a:pt x="4393149" y="0"/>
                </a:lnTo>
                <a:lnTo>
                  <a:pt x="4393149" y="4014340"/>
                </a:lnTo>
                <a:lnTo>
                  <a:pt x="0" y="40143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4112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0"/>
            <a:ext cx="5585060" cy="5143500"/>
          </a:xfrm>
          <a:custGeom>
            <a:avLst/>
            <a:gdLst/>
            <a:ahLst/>
            <a:cxnLst/>
            <a:rect l="l" t="t" r="r" b="b"/>
            <a:pathLst>
              <a:path w="5585060" h="5143500">
                <a:moveTo>
                  <a:pt x="0" y="0"/>
                </a:moveTo>
                <a:lnTo>
                  <a:pt x="5585060" y="0"/>
                </a:lnTo>
                <a:lnTo>
                  <a:pt x="558506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4222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497729" y="653879"/>
            <a:ext cx="5287388" cy="4644520"/>
          </a:xfrm>
          <a:custGeom>
            <a:avLst/>
            <a:gdLst/>
            <a:ahLst/>
            <a:cxnLst/>
            <a:rect l="l" t="t" r="r" b="b"/>
            <a:pathLst>
              <a:path w="5287388" h="4644520">
                <a:moveTo>
                  <a:pt x="0" y="0"/>
                </a:moveTo>
                <a:lnTo>
                  <a:pt x="5287388" y="0"/>
                </a:lnTo>
                <a:lnTo>
                  <a:pt x="5287388" y="4644521"/>
                </a:lnTo>
                <a:lnTo>
                  <a:pt x="0" y="46445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3566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942201" y="5611443"/>
            <a:ext cx="5842917" cy="3783289"/>
          </a:xfrm>
          <a:custGeom>
            <a:avLst/>
            <a:gdLst/>
            <a:ahLst/>
            <a:cxnLst/>
            <a:rect l="l" t="t" r="r" b="b"/>
            <a:pathLst>
              <a:path w="5842917" h="3783289">
                <a:moveTo>
                  <a:pt x="0" y="0"/>
                </a:moveTo>
                <a:lnTo>
                  <a:pt x="5842916" y="0"/>
                </a:lnTo>
                <a:lnTo>
                  <a:pt x="5842916" y="3783288"/>
                </a:lnTo>
                <a:lnTo>
                  <a:pt x="0" y="3783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983305" y="8295561"/>
            <a:ext cx="3717218" cy="812921"/>
          </a:xfrm>
          <a:custGeom>
            <a:avLst/>
            <a:gdLst/>
            <a:ahLst/>
            <a:cxnLst/>
            <a:rect l="l" t="t" r="r" b="b"/>
            <a:pathLst>
              <a:path w="3717218" h="812921">
                <a:moveTo>
                  <a:pt x="0" y="0"/>
                </a:moveTo>
                <a:lnTo>
                  <a:pt x="3717218" y="0"/>
                </a:lnTo>
                <a:lnTo>
                  <a:pt x="3717218" y="812922"/>
                </a:lnTo>
                <a:lnTo>
                  <a:pt x="0" y="8129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242476" b="-883988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983305" y="671531"/>
            <a:ext cx="4910606" cy="6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63">
                <a:solidFill>
                  <a:srgbClr val="000000"/>
                </a:solidFill>
                <a:ea typeface="DM Sans Bold"/>
              </a:rPr>
              <a:t>拍賣詳細資料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5117" y="388318"/>
            <a:ext cx="6998061" cy="1280764"/>
            <a:chOff x="0" y="0"/>
            <a:chExt cx="2342659" cy="4287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428746"/>
            </a:xfrm>
            <a:custGeom>
              <a:avLst/>
              <a:gdLst/>
              <a:ahLst/>
              <a:cxnLst/>
              <a:rect l="l" t="t" r="r" b="b"/>
              <a:pathLst>
                <a:path w="2342659" h="428746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12152"/>
                  </a:lnTo>
                  <a:cubicBezTo>
                    <a:pt x="2342659" y="421317"/>
                    <a:pt x="2335229" y="428746"/>
                    <a:pt x="2326064" y="428746"/>
                  </a:cubicBezTo>
                  <a:lnTo>
                    <a:pt x="16594" y="428746"/>
                  </a:lnTo>
                  <a:cubicBezTo>
                    <a:pt x="7430" y="428746"/>
                    <a:pt x="0" y="421317"/>
                    <a:pt x="0" y="412152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343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0926106" y="2398841"/>
            <a:ext cx="6716084" cy="6520820"/>
            <a:chOff x="0" y="0"/>
            <a:chExt cx="1398037" cy="13573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037" cy="1357390"/>
            </a:xfrm>
            <a:custGeom>
              <a:avLst/>
              <a:gdLst/>
              <a:ahLst/>
              <a:cxnLst/>
              <a:rect l="l" t="t" r="r" b="b"/>
              <a:pathLst>
                <a:path w="1398037" h="1357390">
                  <a:moveTo>
                    <a:pt x="39193" y="0"/>
                  </a:moveTo>
                  <a:lnTo>
                    <a:pt x="1358844" y="0"/>
                  </a:lnTo>
                  <a:cubicBezTo>
                    <a:pt x="1369238" y="0"/>
                    <a:pt x="1379207" y="4129"/>
                    <a:pt x="1386558" y="11479"/>
                  </a:cubicBezTo>
                  <a:cubicBezTo>
                    <a:pt x="1393908" y="18830"/>
                    <a:pt x="1398037" y="28799"/>
                    <a:pt x="1398037" y="39193"/>
                  </a:cubicBezTo>
                  <a:lnTo>
                    <a:pt x="1398037" y="1318197"/>
                  </a:lnTo>
                  <a:cubicBezTo>
                    <a:pt x="1398037" y="1328592"/>
                    <a:pt x="1393908" y="1338561"/>
                    <a:pt x="1386558" y="1345911"/>
                  </a:cubicBezTo>
                  <a:cubicBezTo>
                    <a:pt x="1379207" y="1353261"/>
                    <a:pt x="1369238" y="1357390"/>
                    <a:pt x="1358844" y="1357390"/>
                  </a:cubicBezTo>
                  <a:lnTo>
                    <a:pt x="39193" y="1357390"/>
                  </a:lnTo>
                  <a:cubicBezTo>
                    <a:pt x="28799" y="1357390"/>
                    <a:pt x="18830" y="1353261"/>
                    <a:pt x="11479" y="1345911"/>
                  </a:cubicBezTo>
                  <a:cubicBezTo>
                    <a:pt x="4129" y="1338561"/>
                    <a:pt x="0" y="1328592"/>
                    <a:pt x="0" y="1318197"/>
                  </a:cubicBezTo>
                  <a:lnTo>
                    <a:pt x="0" y="39193"/>
                  </a:lnTo>
                  <a:cubicBezTo>
                    <a:pt x="0" y="28799"/>
                    <a:pt x="4129" y="18830"/>
                    <a:pt x="11479" y="11479"/>
                  </a:cubicBezTo>
                  <a:cubicBezTo>
                    <a:pt x="18830" y="4129"/>
                    <a:pt x="28799" y="0"/>
                    <a:pt x="3919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98037" cy="139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每個項目以一個card顯示，鼠標移到上面會有輕微變大的動畫(其他頁面的card也是)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正在進行拍賣會以有綠色背景，結束的是紅色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會顯示相關資訊和縮圖，結束時間和價格等也會隨時間核下標改變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點擊就會跳轉到詳細資訊的頁面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結束時間使用humanize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07382" y="1877786"/>
            <a:ext cx="9524904" cy="5984814"/>
          </a:xfrm>
          <a:custGeom>
            <a:avLst/>
            <a:gdLst/>
            <a:ahLst/>
            <a:cxnLst/>
            <a:rect l="l" t="t" r="r" b="b"/>
            <a:pathLst>
              <a:path w="9524904" h="5984814">
                <a:moveTo>
                  <a:pt x="0" y="0"/>
                </a:moveTo>
                <a:lnTo>
                  <a:pt x="9524904" y="0"/>
                </a:lnTo>
                <a:lnTo>
                  <a:pt x="9524904" y="5984814"/>
                </a:lnTo>
                <a:lnTo>
                  <a:pt x="0" y="59848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983305" y="671531"/>
            <a:ext cx="4910606" cy="6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63">
                <a:solidFill>
                  <a:srgbClr val="000000"/>
                </a:solidFill>
                <a:ea typeface="DM Sans Bold"/>
              </a:rPr>
              <a:t>有拍賣項目的首頁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75818" y="2861156"/>
            <a:ext cx="7848753" cy="117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ea typeface="DM Sans Bold"/>
              </a:rPr>
              <a:t>製作動機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5818" y="4695554"/>
            <a:ext cx="6738497" cy="32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199" spc="191">
                <a:solidFill>
                  <a:srgbClr val="000000"/>
                </a:solidFill>
                <a:latin typeface="DM Sans"/>
                <a:ea typeface="DM Sans"/>
              </a:rPr>
              <a:t>國外比較多像是拍賣競標的活動，台灣這邊比較少自己也沒有體驗過。覺得類似的活動很有趣，所以做一個類似的網站試試看!</a:t>
            </a:r>
          </a:p>
          <a:p>
            <a:pPr marL="0" lvl="0" indent="0" algn="l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  <a:ea typeface="DM Sans"/>
              </a:rPr>
              <a:t>目標是完成一個功能健全，容易使用的拍賣網!</a:t>
            </a: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0894142" y="3086209"/>
            <a:ext cx="4652255" cy="4114582"/>
            <a:chOff x="0" y="0"/>
            <a:chExt cx="968425" cy="856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8425" cy="856502"/>
            </a:xfrm>
            <a:custGeom>
              <a:avLst/>
              <a:gdLst/>
              <a:ahLst/>
              <a:cxnLst/>
              <a:rect l="l" t="t" r="r" b="b"/>
              <a:pathLst>
                <a:path w="968425" h="856502">
                  <a:moveTo>
                    <a:pt x="56580" y="0"/>
                  </a:moveTo>
                  <a:lnTo>
                    <a:pt x="911845" y="0"/>
                  </a:lnTo>
                  <a:cubicBezTo>
                    <a:pt x="926851" y="0"/>
                    <a:pt x="941242" y="5961"/>
                    <a:pt x="951853" y="16572"/>
                  </a:cubicBezTo>
                  <a:cubicBezTo>
                    <a:pt x="962464" y="27183"/>
                    <a:pt x="968425" y="41574"/>
                    <a:pt x="968425" y="56580"/>
                  </a:cubicBezTo>
                  <a:lnTo>
                    <a:pt x="968425" y="799922"/>
                  </a:lnTo>
                  <a:cubicBezTo>
                    <a:pt x="968425" y="814928"/>
                    <a:pt x="962464" y="829319"/>
                    <a:pt x="951853" y="839930"/>
                  </a:cubicBezTo>
                  <a:cubicBezTo>
                    <a:pt x="941242" y="850541"/>
                    <a:pt x="926851" y="856502"/>
                    <a:pt x="911845" y="856502"/>
                  </a:cubicBezTo>
                  <a:lnTo>
                    <a:pt x="56580" y="856502"/>
                  </a:lnTo>
                  <a:cubicBezTo>
                    <a:pt x="41574" y="856502"/>
                    <a:pt x="27183" y="850541"/>
                    <a:pt x="16572" y="839930"/>
                  </a:cubicBezTo>
                  <a:cubicBezTo>
                    <a:pt x="5961" y="829319"/>
                    <a:pt x="0" y="814928"/>
                    <a:pt x="0" y="799922"/>
                  </a:cubicBezTo>
                  <a:lnTo>
                    <a:pt x="0" y="56580"/>
                  </a:lnTo>
                  <a:cubicBezTo>
                    <a:pt x="0" y="41574"/>
                    <a:pt x="5961" y="27183"/>
                    <a:pt x="16572" y="16572"/>
                  </a:cubicBezTo>
                  <a:cubicBezTo>
                    <a:pt x="27183" y="5961"/>
                    <a:pt x="41574" y="0"/>
                    <a:pt x="56580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68425" cy="904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ea typeface="Open Sans Bold"/>
                </a:rPr>
                <a:t>包含的功能有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Open Sans Bold"/>
                  <a:ea typeface="Open Sans Bold"/>
                </a:rPr>
                <a:t>帳號註冊、登入/登出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ea typeface="Open Sans Bold"/>
                </a:rPr>
                <a:t>瀏覽拍賣品項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Open Sans Bold"/>
                  <a:ea typeface="Open Sans Bold"/>
                </a:rPr>
                <a:t>刊登/ 刪除拍賣品項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ea typeface="Open Sans Bold"/>
                </a:rPr>
                <a:t>相關競標功能</a:t>
              </a:r>
            </a:p>
            <a:p>
              <a:pPr algn="ctr">
                <a:lnSpc>
                  <a:spcPts val="2659"/>
                </a:lnSpc>
              </a:pPr>
              <a:endParaRPr lang="en-US" sz="3099">
                <a:solidFill>
                  <a:srgbClr val="000000"/>
                </a:solidFill>
                <a:ea typeface="Open Sans Bold"/>
              </a:endParaRPr>
            </a:p>
            <a:p>
              <a:pPr algn="ctr">
                <a:lnSpc>
                  <a:spcPts val="2659"/>
                </a:lnSpc>
              </a:pPr>
              <a:endParaRPr lang="en-US" sz="3099">
                <a:solidFill>
                  <a:srgbClr val="000000"/>
                </a:solidFill>
                <a:ea typeface="Open Sans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962502" y="8742895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629716" y="985163"/>
            <a:ext cx="7902155" cy="8316673"/>
          </a:xfrm>
          <a:custGeom>
            <a:avLst/>
            <a:gdLst/>
            <a:ahLst/>
            <a:cxnLst/>
            <a:rect l="l" t="t" r="r" b="b"/>
            <a:pathLst>
              <a:path w="7902155" h="8316673">
                <a:moveTo>
                  <a:pt x="0" y="0"/>
                </a:moveTo>
                <a:lnTo>
                  <a:pt x="7902154" y="0"/>
                </a:lnTo>
                <a:lnTo>
                  <a:pt x="7902154" y="8316674"/>
                </a:lnTo>
                <a:lnTo>
                  <a:pt x="0" y="83166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6669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58810" y="2453341"/>
            <a:ext cx="6326970" cy="5833131"/>
            <a:chOff x="0" y="0"/>
            <a:chExt cx="8435960" cy="777750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65710"/>
              <a:ext cx="8435960" cy="7511798"/>
              <a:chOff x="0" y="0"/>
              <a:chExt cx="1317038" cy="11727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17038" cy="1172756"/>
              </a:xfrm>
              <a:custGeom>
                <a:avLst/>
                <a:gdLst/>
                <a:ahLst/>
                <a:cxnLst/>
                <a:rect l="l" t="t" r="r" b="b"/>
                <a:pathLst>
                  <a:path w="1317038" h="1172756">
                    <a:moveTo>
                      <a:pt x="41604" y="0"/>
                    </a:moveTo>
                    <a:lnTo>
                      <a:pt x="1275434" y="0"/>
                    </a:lnTo>
                    <a:cubicBezTo>
                      <a:pt x="1286468" y="0"/>
                      <a:pt x="1297050" y="4383"/>
                      <a:pt x="1304853" y="12185"/>
                    </a:cubicBezTo>
                    <a:cubicBezTo>
                      <a:pt x="1312655" y="19988"/>
                      <a:pt x="1317038" y="30570"/>
                      <a:pt x="1317038" y="41604"/>
                    </a:cubicBezTo>
                    <a:lnTo>
                      <a:pt x="1317038" y="1131152"/>
                    </a:lnTo>
                    <a:cubicBezTo>
                      <a:pt x="1317038" y="1142186"/>
                      <a:pt x="1312655" y="1152768"/>
                      <a:pt x="1304853" y="1160571"/>
                    </a:cubicBezTo>
                    <a:cubicBezTo>
                      <a:pt x="1297050" y="1168373"/>
                      <a:pt x="1286468" y="1172756"/>
                      <a:pt x="1275434" y="1172756"/>
                    </a:cubicBezTo>
                    <a:lnTo>
                      <a:pt x="41604" y="1172756"/>
                    </a:lnTo>
                    <a:cubicBezTo>
                      <a:pt x="30570" y="1172756"/>
                      <a:pt x="19988" y="1168373"/>
                      <a:pt x="12185" y="1160571"/>
                    </a:cubicBezTo>
                    <a:cubicBezTo>
                      <a:pt x="4383" y="1152768"/>
                      <a:pt x="0" y="1142186"/>
                      <a:pt x="0" y="1131152"/>
                    </a:cubicBezTo>
                    <a:lnTo>
                      <a:pt x="0" y="41604"/>
                    </a:lnTo>
                    <a:cubicBezTo>
                      <a:pt x="0" y="30570"/>
                      <a:pt x="4383" y="19988"/>
                      <a:pt x="12185" y="12185"/>
                    </a:cubicBezTo>
                    <a:cubicBezTo>
                      <a:pt x="19988" y="4383"/>
                      <a:pt x="30570" y="0"/>
                      <a:pt x="4160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317038" cy="1210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Open Sans"/>
                    <a:ea typeface="Open Sans"/>
                  </a:rPr>
                  <a:t>使用的資料表主要為Auctions拍賣項目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Open Sans"/>
                    <a:ea typeface="Open Sans"/>
                  </a:rPr>
                  <a:t>還有Bids下標，將下標金額分開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ea typeface="Open Sans"/>
                  </a:rPr>
                  <a:t>會比較容易整合網站將會顯示的資訊</a:t>
                </a:r>
              </a:p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000000"/>
                    </a:solidFill>
                    <a:latin typeface="Open Sans"/>
                    <a:ea typeface="Open Sans"/>
                  </a:rPr>
                  <a:t>然後用django內建的User來做使用者帳號的管理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59266" y="0"/>
              <a:ext cx="6717428" cy="992741"/>
              <a:chOff x="0" y="0"/>
              <a:chExt cx="1048738" cy="15498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48738" cy="154989"/>
              </a:xfrm>
              <a:custGeom>
                <a:avLst/>
                <a:gdLst/>
                <a:ahLst/>
                <a:cxnLst/>
                <a:rect l="l" t="t" r="r" b="b"/>
                <a:pathLst>
                  <a:path w="1048738" h="154989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28865"/>
                    </a:lnTo>
                    <a:cubicBezTo>
                      <a:pt x="1048738" y="135793"/>
                      <a:pt x="1045985" y="142438"/>
                      <a:pt x="1041086" y="147337"/>
                    </a:cubicBezTo>
                    <a:cubicBezTo>
                      <a:pt x="1036187" y="152236"/>
                      <a:pt x="1029542" y="154989"/>
                      <a:pt x="1022614" y="154989"/>
                    </a:cubicBezTo>
                    <a:lnTo>
                      <a:pt x="26124" y="154989"/>
                    </a:lnTo>
                    <a:cubicBezTo>
                      <a:pt x="11696" y="154989"/>
                      <a:pt x="0" y="143293"/>
                      <a:pt x="0" y="128865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048738" cy="193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50538" y="127648"/>
              <a:ext cx="5934885" cy="145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8"/>
                </a:lnSpc>
              </a:pPr>
              <a:r>
                <a:rPr lang="en-US" sz="3699">
                  <a:solidFill>
                    <a:srgbClr val="000000"/>
                  </a:solidFill>
                  <a:ea typeface="DM Sans Bold"/>
                </a:rPr>
                <a:t>資料表</a:t>
              </a:r>
            </a:p>
            <a:p>
              <a:pPr algn="l">
                <a:lnSpc>
                  <a:spcPts val="4328"/>
                </a:lnSpc>
              </a:pPr>
              <a:endParaRPr lang="en-US" sz="3699">
                <a:solidFill>
                  <a:srgbClr val="000000"/>
                </a:solidFill>
                <a:ea typeface="DM Sans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572193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790813" y="2433868"/>
            <a:ext cx="13348283" cy="6386526"/>
          </a:xfrm>
          <a:custGeom>
            <a:avLst/>
            <a:gdLst/>
            <a:ahLst/>
            <a:cxnLst/>
            <a:rect l="l" t="t" r="r" b="b"/>
            <a:pathLst>
              <a:path w="13348283" h="6386526">
                <a:moveTo>
                  <a:pt x="0" y="0"/>
                </a:moveTo>
                <a:lnTo>
                  <a:pt x="13348283" y="0"/>
                </a:lnTo>
                <a:lnTo>
                  <a:pt x="13348283" y="6386526"/>
                </a:lnTo>
                <a:lnTo>
                  <a:pt x="0" y="6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00065" y="1093685"/>
            <a:ext cx="4039030" cy="84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6500">
                <a:solidFill>
                  <a:srgbClr val="000000"/>
                </a:solidFill>
                <a:ea typeface="DM Sans Bold"/>
              </a:rPr>
              <a:t>網頁架構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5117" y="388318"/>
            <a:ext cx="6998061" cy="1280764"/>
            <a:chOff x="0" y="0"/>
            <a:chExt cx="2342659" cy="4287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428746"/>
            </a:xfrm>
            <a:custGeom>
              <a:avLst/>
              <a:gdLst/>
              <a:ahLst/>
              <a:cxnLst/>
              <a:rect l="l" t="t" r="r" b="b"/>
              <a:pathLst>
                <a:path w="2342659" h="428746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12152"/>
                  </a:lnTo>
                  <a:cubicBezTo>
                    <a:pt x="2342659" y="421317"/>
                    <a:pt x="2335229" y="428746"/>
                    <a:pt x="2326064" y="428746"/>
                  </a:cubicBezTo>
                  <a:lnTo>
                    <a:pt x="16594" y="428746"/>
                  </a:lnTo>
                  <a:cubicBezTo>
                    <a:pt x="7430" y="428746"/>
                    <a:pt x="0" y="421317"/>
                    <a:pt x="0" y="412152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343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50092" y="3019025"/>
            <a:ext cx="9777934" cy="4933782"/>
          </a:xfrm>
          <a:custGeom>
            <a:avLst/>
            <a:gdLst/>
            <a:ahLst/>
            <a:cxnLst/>
            <a:rect l="l" t="t" r="r" b="b"/>
            <a:pathLst>
              <a:path w="9777934" h="4933782">
                <a:moveTo>
                  <a:pt x="0" y="0"/>
                </a:moveTo>
                <a:lnTo>
                  <a:pt x="9777934" y="0"/>
                </a:lnTo>
                <a:lnTo>
                  <a:pt x="9777934" y="4933782"/>
                </a:lnTo>
                <a:lnTo>
                  <a:pt x="0" y="49337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218084" y="671531"/>
            <a:ext cx="4132127" cy="6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99"/>
              </a:lnSpc>
              <a:spcBef>
                <a:spcPct val="0"/>
              </a:spcBef>
            </a:pPr>
            <a:r>
              <a:rPr lang="en-US" sz="3999" spc="63">
                <a:solidFill>
                  <a:srgbClr val="000000"/>
                </a:solidFill>
                <a:latin typeface="DM Sans Bold"/>
                <a:ea typeface="DM Sans Bold"/>
              </a:rPr>
              <a:t>首頁(尚無拍賣)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785117" y="3019025"/>
            <a:ext cx="6567802" cy="4852652"/>
            <a:chOff x="0" y="0"/>
            <a:chExt cx="1367170" cy="10101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7170" cy="1010140"/>
            </a:xfrm>
            <a:custGeom>
              <a:avLst/>
              <a:gdLst/>
              <a:ahLst/>
              <a:cxnLst/>
              <a:rect l="l" t="t" r="r" b="b"/>
              <a:pathLst>
                <a:path w="1367170" h="1010140">
                  <a:moveTo>
                    <a:pt x="40078" y="0"/>
                  </a:moveTo>
                  <a:lnTo>
                    <a:pt x="1327092" y="0"/>
                  </a:lnTo>
                  <a:cubicBezTo>
                    <a:pt x="1349227" y="0"/>
                    <a:pt x="1367170" y="17944"/>
                    <a:pt x="1367170" y="40078"/>
                  </a:cubicBezTo>
                  <a:lnTo>
                    <a:pt x="1367170" y="970062"/>
                  </a:lnTo>
                  <a:cubicBezTo>
                    <a:pt x="1367170" y="980691"/>
                    <a:pt x="1362948" y="990885"/>
                    <a:pt x="1355432" y="998402"/>
                  </a:cubicBezTo>
                  <a:cubicBezTo>
                    <a:pt x="1347915" y="1005918"/>
                    <a:pt x="1337721" y="1010140"/>
                    <a:pt x="1327092" y="1010140"/>
                  </a:cubicBezTo>
                  <a:lnTo>
                    <a:pt x="40078" y="1010140"/>
                  </a:lnTo>
                  <a:cubicBezTo>
                    <a:pt x="17944" y="1010140"/>
                    <a:pt x="0" y="992197"/>
                    <a:pt x="0" y="970062"/>
                  </a:cubicBezTo>
                  <a:lnTo>
                    <a:pt x="0" y="40078"/>
                  </a:lnTo>
                  <a:cubicBezTo>
                    <a:pt x="0" y="17944"/>
                    <a:pt x="17944" y="0"/>
                    <a:pt x="40078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67170" cy="1048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ctr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首頁如果沒有拍賣會用alert的方式顯示訊息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介面使用css和javascript完成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頁面模板有做模組化透過extends base完成，base包含左邊的菜單和footer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000000"/>
                </a:solidFill>
                <a:latin typeface="Open Sans"/>
                <a:ea typeface="Open Sans"/>
              </a:endParaRP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000000"/>
                </a:solidFill>
                <a:latin typeface="Open Sans"/>
                <a:ea typeface="Open Sans"/>
              </a:endParaRP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000000"/>
                </a:solidFill>
                <a:latin typeface="Open Sans"/>
                <a:ea typeface="Open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5117" y="388318"/>
            <a:ext cx="6998061" cy="1280764"/>
            <a:chOff x="0" y="0"/>
            <a:chExt cx="2342659" cy="4287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428746"/>
            </a:xfrm>
            <a:custGeom>
              <a:avLst/>
              <a:gdLst/>
              <a:ahLst/>
              <a:cxnLst/>
              <a:rect l="l" t="t" r="r" b="b"/>
              <a:pathLst>
                <a:path w="2342659" h="428746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12152"/>
                  </a:lnTo>
                  <a:cubicBezTo>
                    <a:pt x="2342659" y="421317"/>
                    <a:pt x="2335229" y="428746"/>
                    <a:pt x="2326064" y="428746"/>
                  </a:cubicBezTo>
                  <a:lnTo>
                    <a:pt x="16594" y="428746"/>
                  </a:lnTo>
                  <a:cubicBezTo>
                    <a:pt x="7430" y="428746"/>
                    <a:pt x="0" y="421317"/>
                    <a:pt x="0" y="412152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343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33078" y="2880436"/>
            <a:ext cx="8970031" cy="4526128"/>
          </a:xfrm>
          <a:custGeom>
            <a:avLst/>
            <a:gdLst/>
            <a:ahLst/>
            <a:cxnLst/>
            <a:rect l="l" t="t" r="r" b="b"/>
            <a:pathLst>
              <a:path w="8970031" h="4526128">
                <a:moveTo>
                  <a:pt x="0" y="0"/>
                </a:moveTo>
                <a:lnTo>
                  <a:pt x="8970031" y="0"/>
                </a:lnTo>
                <a:lnTo>
                  <a:pt x="8970031" y="4526128"/>
                </a:lnTo>
                <a:lnTo>
                  <a:pt x="0" y="4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218084" y="671531"/>
            <a:ext cx="4132127" cy="6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99"/>
              </a:lnSpc>
              <a:spcBef>
                <a:spcPct val="0"/>
              </a:spcBef>
            </a:pPr>
            <a:r>
              <a:rPr lang="en-US" sz="3999" spc="63">
                <a:solidFill>
                  <a:srgbClr val="000000"/>
                </a:solidFill>
                <a:latin typeface="DM Sans Bold"/>
                <a:ea typeface="DM Sans Bold"/>
              </a:rPr>
              <a:t>sidebar菜單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785117" y="3019025"/>
            <a:ext cx="6567802" cy="4852652"/>
            <a:chOff x="0" y="0"/>
            <a:chExt cx="1367170" cy="10101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7170" cy="1010140"/>
            </a:xfrm>
            <a:custGeom>
              <a:avLst/>
              <a:gdLst/>
              <a:ahLst/>
              <a:cxnLst/>
              <a:rect l="l" t="t" r="r" b="b"/>
              <a:pathLst>
                <a:path w="1367170" h="1010140">
                  <a:moveTo>
                    <a:pt x="40078" y="0"/>
                  </a:moveTo>
                  <a:lnTo>
                    <a:pt x="1327092" y="0"/>
                  </a:lnTo>
                  <a:cubicBezTo>
                    <a:pt x="1349227" y="0"/>
                    <a:pt x="1367170" y="17944"/>
                    <a:pt x="1367170" y="40078"/>
                  </a:cubicBezTo>
                  <a:lnTo>
                    <a:pt x="1367170" y="970062"/>
                  </a:lnTo>
                  <a:cubicBezTo>
                    <a:pt x="1367170" y="980691"/>
                    <a:pt x="1362948" y="990885"/>
                    <a:pt x="1355432" y="998402"/>
                  </a:cubicBezTo>
                  <a:cubicBezTo>
                    <a:pt x="1347915" y="1005918"/>
                    <a:pt x="1337721" y="1010140"/>
                    <a:pt x="1327092" y="1010140"/>
                  </a:cubicBezTo>
                  <a:lnTo>
                    <a:pt x="40078" y="1010140"/>
                  </a:lnTo>
                  <a:cubicBezTo>
                    <a:pt x="17944" y="1010140"/>
                    <a:pt x="0" y="992197"/>
                    <a:pt x="0" y="970062"/>
                  </a:cubicBezTo>
                  <a:lnTo>
                    <a:pt x="0" y="40078"/>
                  </a:lnTo>
                  <a:cubicBezTo>
                    <a:pt x="0" y="17944"/>
                    <a:pt x="17944" y="0"/>
                    <a:pt x="40078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67170" cy="1048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菜單使用javascript完成，有動畫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點擊左上角icon會展開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滑鼠指標離開就會收起來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要進入帳號和新增拍賣頁面皆需要登入，梅登入的話會跳轉至登入頁面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5117" y="388318"/>
            <a:ext cx="6998061" cy="1280764"/>
            <a:chOff x="0" y="0"/>
            <a:chExt cx="2342659" cy="4287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428746"/>
            </a:xfrm>
            <a:custGeom>
              <a:avLst/>
              <a:gdLst/>
              <a:ahLst/>
              <a:cxnLst/>
              <a:rect l="l" t="t" r="r" b="b"/>
              <a:pathLst>
                <a:path w="2342659" h="428746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12152"/>
                  </a:lnTo>
                  <a:cubicBezTo>
                    <a:pt x="2342659" y="421317"/>
                    <a:pt x="2335229" y="428746"/>
                    <a:pt x="2326064" y="428746"/>
                  </a:cubicBezTo>
                  <a:lnTo>
                    <a:pt x="16594" y="428746"/>
                  </a:lnTo>
                  <a:cubicBezTo>
                    <a:pt x="7430" y="428746"/>
                    <a:pt x="0" y="421317"/>
                    <a:pt x="0" y="412152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343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084530" y="388318"/>
            <a:ext cx="2693088" cy="4490846"/>
          </a:xfrm>
          <a:custGeom>
            <a:avLst/>
            <a:gdLst/>
            <a:ahLst/>
            <a:cxnLst/>
            <a:rect l="l" t="t" r="r" b="b"/>
            <a:pathLst>
              <a:path w="2693088" h="4490846">
                <a:moveTo>
                  <a:pt x="0" y="0"/>
                </a:moveTo>
                <a:lnTo>
                  <a:pt x="2693088" y="0"/>
                </a:lnTo>
                <a:lnTo>
                  <a:pt x="2693088" y="4490846"/>
                </a:lnTo>
                <a:lnTo>
                  <a:pt x="0" y="44908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4462" t="-29181" r="-14660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73654" y="200653"/>
            <a:ext cx="2980203" cy="4942847"/>
          </a:xfrm>
          <a:custGeom>
            <a:avLst/>
            <a:gdLst/>
            <a:ahLst/>
            <a:cxnLst/>
            <a:rect l="l" t="t" r="r" b="b"/>
            <a:pathLst>
              <a:path w="2980203" h="4942847">
                <a:moveTo>
                  <a:pt x="0" y="0"/>
                </a:moveTo>
                <a:lnTo>
                  <a:pt x="2980203" y="0"/>
                </a:lnTo>
                <a:lnTo>
                  <a:pt x="2980203" y="4942847"/>
                </a:lnTo>
                <a:lnTo>
                  <a:pt x="0" y="4942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4142" t="-6243" r="-8974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896329" y="2302330"/>
            <a:ext cx="6716084" cy="6520820"/>
            <a:chOff x="0" y="0"/>
            <a:chExt cx="1398037" cy="13573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037" cy="1357390"/>
            </a:xfrm>
            <a:custGeom>
              <a:avLst/>
              <a:gdLst/>
              <a:ahLst/>
              <a:cxnLst/>
              <a:rect l="l" t="t" r="r" b="b"/>
              <a:pathLst>
                <a:path w="1398037" h="1357390">
                  <a:moveTo>
                    <a:pt x="39193" y="0"/>
                  </a:moveTo>
                  <a:lnTo>
                    <a:pt x="1358844" y="0"/>
                  </a:lnTo>
                  <a:cubicBezTo>
                    <a:pt x="1369238" y="0"/>
                    <a:pt x="1379207" y="4129"/>
                    <a:pt x="1386558" y="11479"/>
                  </a:cubicBezTo>
                  <a:cubicBezTo>
                    <a:pt x="1393908" y="18830"/>
                    <a:pt x="1398037" y="28799"/>
                    <a:pt x="1398037" y="39193"/>
                  </a:cubicBezTo>
                  <a:lnTo>
                    <a:pt x="1398037" y="1318197"/>
                  </a:lnTo>
                  <a:cubicBezTo>
                    <a:pt x="1398037" y="1328592"/>
                    <a:pt x="1393908" y="1338561"/>
                    <a:pt x="1386558" y="1345911"/>
                  </a:cubicBezTo>
                  <a:cubicBezTo>
                    <a:pt x="1379207" y="1353261"/>
                    <a:pt x="1369238" y="1357390"/>
                    <a:pt x="1358844" y="1357390"/>
                  </a:cubicBezTo>
                  <a:lnTo>
                    <a:pt x="39193" y="1357390"/>
                  </a:lnTo>
                  <a:cubicBezTo>
                    <a:pt x="28799" y="1357390"/>
                    <a:pt x="18830" y="1353261"/>
                    <a:pt x="11479" y="1345911"/>
                  </a:cubicBezTo>
                  <a:cubicBezTo>
                    <a:pt x="4129" y="1338561"/>
                    <a:pt x="0" y="1328592"/>
                    <a:pt x="0" y="1318197"/>
                  </a:cubicBezTo>
                  <a:lnTo>
                    <a:pt x="0" y="39193"/>
                  </a:lnTo>
                  <a:cubicBezTo>
                    <a:pt x="0" y="28799"/>
                    <a:pt x="4129" y="18830"/>
                    <a:pt x="11479" y="11479"/>
                  </a:cubicBezTo>
                  <a:cubicBezTo>
                    <a:pt x="18830" y="4129"/>
                    <a:pt x="28799" y="0"/>
                    <a:pt x="3919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98037" cy="139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兩個頁面有連結可以互相跳轉，左側菜單也都在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表單都是使用modelform，再搭配</a:t>
              </a:r>
            </a:p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       widget tweaks套件來用css顯示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欄位都要填寫正確否則會有相關的警示，都有加上驗證碼的套件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登入時勾選記住我會將session延長至30天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748756" y="5317576"/>
            <a:ext cx="8464431" cy="4969424"/>
          </a:xfrm>
          <a:custGeom>
            <a:avLst/>
            <a:gdLst/>
            <a:ahLst/>
            <a:cxnLst/>
            <a:rect l="l" t="t" r="r" b="b"/>
            <a:pathLst>
              <a:path w="8464431" h="4969424">
                <a:moveTo>
                  <a:pt x="0" y="0"/>
                </a:moveTo>
                <a:lnTo>
                  <a:pt x="8464431" y="0"/>
                </a:lnTo>
                <a:lnTo>
                  <a:pt x="8464431" y="4969424"/>
                </a:lnTo>
                <a:lnTo>
                  <a:pt x="0" y="49694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12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218084" y="671531"/>
            <a:ext cx="4132127" cy="6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63">
                <a:solidFill>
                  <a:srgbClr val="000000"/>
                </a:solidFill>
                <a:ea typeface="DM Sans Bold"/>
              </a:rPr>
              <a:t>登入及註冊頁面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5117" y="388318"/>
            <a:ext cx="6998061" cy="1280764"/>
            <a:chOff x="0" y="0"/>
            <a:chExt cx="2342659" cy="4287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428746"/>
            </a:xfrm>
            <a:custGeom>
              <a:avLst/>
              <a:gdLst/>
              <a:ahLst/>
              <a:cxnLst/>
              <a:rect l="l" t="t" r="r" b="b"/>
              <a:pathLst>
                <a:path w="2342659" h="428746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12152"/>
                  </a:lnTo>
                  <a:cubicBezTo>
                    <a:pt x="2342659" y="421317"/>
                    <a:pt x="2335229" y="428746"/>
                    <a:pt x="2326064" y="428746"/>
                  </a:cubicBezTo>
                  <a:lnTo>
                    <a:pt x="16594" y="428746"/>
                  </a:lnTo>
                  <a:cubicBezTo>
                    <a:pt x="7430" y="428746"/>
                    <a:pt x="0" y="421317"/>
                    <a:pt x="0" y="412152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343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234115" y="3148016"/>
            <a:ext cx="8597602" cy="5154979"/>
          </a:xfrm>
          <a:custGeom>
            <a:avLst/>
            <a:gdLst/>
            <a:ahLst/>
            <a:cxnLst/>
            <a:rect l="l" t="t" r="r" b="b"/>
            <a:pathLst>
              <a:path w="8597602" h="5154979">
                <a:moveTo>
                  <a:pt x="0" y="0"/>
                </a:moveTo>
                <a:lnTo>
                  <a:pt x="8597602" y="0"/>
                </a:lnTo>
                <a:lnTo>
                  <a:pt x="8597602" y="5154979"/>
                </a:lnTo>
                <a:lnTo>
                  <a:pt x="0" y="51549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218084" y="671531"/>
            <a:ext cx="4910606" cy="6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63">
                <a:solidFill>
                  <a:srgbClr val="000000"/>
                </a:solidFill>
                <a:ea typeface="DM Sans Bold"/>
              </a:rPr>
              <a:t>完成登入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896329" y="4242348"/>
            <a:ext cx="6716084" cy="4060647"/>
            <a:chOff x="0" y="0"/>
            <a:chExt cx="1398037" cy="8452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037" cy="845274"/>
            </a:xfrm>
            <a:custGeom>
              <a:avLst/>
              <a:gdLst/>
              <a:ahLst/>
              <a:cxnLst/>
              <a:rect l="l" t="t" r="r" b="b"/>
              <a:pathLst>
                <a:path w="1398037" h="845274">
                  <a:moveTo>
                    <a:pt x="39193" y="0"/>
                  </a:moveTo>
                  <a:lnTo>
                    <a:pt x="1358844" y="0"/>
                  </a:lnTo>
                  <a:cubicBezTo>
                    <a:pt x="1369238" y="0"/>
                    <a:pt x="1379207" y="4129"/>
                    <a:pt x="1386558" y="11479"/>
                  </a:cubicBezTo>
                  <a:cubicBezTo>
                    <a:pt x="1393908" y="18830"/>
                    <a:pt x="1398037" y="28799"/>
                    <a:pt x="1398037" y="39193"/>
                  </a:cubicBezTo>
                  <a:lnTo>
                    <a:pt x="1398037" y="806081"/>
                  </a:lnTo>
                  <a:cubicBezTo>
                    <a:pt x="1398037" y="816476"/>
                    <a:pt x="1393908" y="826445"/>
                    <a:pt x="1386558" y="833795"/>
                  </a:cubicBezTo>
                  <a:cubicBezTo>
                    <a:pt x="1379207" y="841145"/>
                    <a:pt x="1369238" y="845274"/>
                    <a:pt x="1358844" y="845274"/>
                  </a:cubicBezTo>
                  <a:lnTo>
                    <a:pt x="39193" y="845274"/>
                  </a:lnTo>
                  <a:cubicBezTo>
                    <a:pt x="28799" y="845274"/>
                    <a:pt x="18830" y="841145"/>
                    <a:pt x="11479" y="833795"/>
                  </a:cubicBezTo>
                  <a:cubicBezTo>
                    <a:pt x="4129" y="826445"/>
                    <a:pt x="0" y="816476"/>
                    <a:pt x="0" y="806081"/>
                  </a:cubicBezTo>
                  <a:lnTo>
                    <a:pt x="0" y="39193"/>
                  </a:lnTo>
                  <a:cubicBezTo>
                    <a:pt x="0" y="28799"/>
                    <a:pt x="4129" y="18830"/>
                    <a:pt x="11479" y="11479"/>
                  </a:cubicBezTo>
                  <a:cubicBezTo>
                    <a:pt x="18830" y="4129"/>
                    <a:pt x="28799" y="0"/>
                    <a:pt x="3919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98037" cy="883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完成登入、登出、新增/刪除拍賣等動作都會透過在base模板的message框架顯示相應的訊息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登入後即可瀏覽其他頁面，只有這個首頁是不用登入的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5117" y="388318"/>
            <a:ext cx="6998061" cy="1280764"/>
            <a:chOff x="0" y="0"/>
            <a:chExt cx="2342659" cy="4287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428746"/>
            </a:xfrm>
            <a:custGeom>
              <a:avLst/>
              <a:gdLst/>
              <a:ahLst/>
              <a:cxnLst/>
              <a:rect l="l" t="t" r="r" b="b"/>
              <a:pathLst>
                <a:path w="2342659" h="428746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412152"/>
                  </a:lnTo>
                  <a:cubicBezTo>
                    <a:pt x="2342659" y="421317"/>
                    <a:pt x="2335229" y="428746"/>
                    <a:pt x="2326064" y="428746"/>
                  </a:cubicBezTo>
                  <a:lnTo>
                    <a:pt x="16594" y="428746"/>
                  </a:lnTo>
                  <a:cubicBezTo>
                    <a:pt x="7430" y="428746"/>
                    <a:pt x="0" y="421317"/>
                    <a:pt x="0" y="412152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343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50092" y="728681"/>
            <a:ext cx="10241320" cy="4644751"/>
          </a:xfrm>
          <a:custGeom>
            <a:avLst/>
            <a:gdLst/>
            <a:ahLst/>
            <a:cxnLst/>
            <a:rect l="l" t="t" r="r" b="b"/>
            <a:pathLst>
              <a:path w="10241320" h="4644751">
                <a:moveTo>
                  <a:pt x="0" y="0"/>
                </a:moveTo>
                <a:lnTo>
                  <a:pt x="10241320" y="0"/>
                </a:lnTo>
                <a:lnTo>
                  <a:pt x="10241320" y="4644751"/>
                </a:lnTo>
                <a:lnTo>
                  <a:pt x="0" y="4644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9737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896329" y="2302330"/>
            <a:ext cx="6716084" cy="6520820"/>
            <a:chOff x="0" y="0"/>
            <a:chExt cx="1398037" cy="13573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037" cy="1357390"/>
            </a:xfrm>
            <a:custGeom>
              <a:avLst/>
              <a:gdLst/>
              <a:ahLst/>
              <a:cxnLst/>
              <a:rect l="l" t="t" r="r" b="b"/>
              <a:pathLst>
                <a:path w="1398037" h="1357390">
                  <a:moveTo>
                    <a:pt x="39193" y="0"/>
                  </a:moveTo>
                  <a:lnTo>
                    <a:pt x="1358844" y="0"/>
                  </a:lnTo>
                  <a:cubicBezTo>
                    <a:pt x="1369238" y="0"/>
                    <a:pt x="1379207" y="4129"/>
                    <a:pt x="1386558" y="11479"/>
                  </a:cubicBezTo>
                  <a:cubicBezTo>
                    <a:pt x="1393908" y="18830"/>
                    <a:pt x="1398037" y="28799"/>
                    <a:pt x="1398037" y="39193"/>
                  </a:cubicBezTo>
                  <a:lnTo>
                    <a:pt x="1398037" y="1318197"/>
                  </a:lnTo>
                  <a:cubicBezTo>
                    <a:pt x="1398037" y="1328592"/>
                    <a:pt x="1393908" y="1338561"/>
                    <a:pt x="1386558" y="1345911"/>
                  </a:cubicBezTo>
                  <a:cubicBezTo>
                    <a:pt x="1379207" y="1353261"/>
                    <a:pt x="1369238" y="1357390"/>
                    <a:pt x="1358844" y="1357390"/>
                  </a:cubicBezTo>
                  <a:lnTo>
                    <a:pt x="39193" y="1357390"/>
                  </a:lnTo>
                  <a:cubicBezTo>
                    <a:pt x="28799" y="1357390"/>
                    <a:pt x="18830" y="1353261"/>
                    <a:pt x="11479" y="1345911"/>
                  </a:cubicBezTo>
                  <a:cubicBezTo>
                    <a:pt x="4129" y="1338561"/>
                    <a:pt x="0" y="1328592"/>
                    <a:pt x="0" y="1318197"/>
                  </a:cubicBezTo>
                  <a:lnTo>
                    <a:pt x="0" y="39193"/>
                  </a:lnTo>
                  <a:cubicBezTo>
                    <a:pt x="0" y="28799"/>
                    <a:pt x="4129" y="18830"/>
                    <a:pt x="11479" y="11479"/>
                  </a:cubicBezTo>
                  <a:cubicBezTo>
                    <a:pt x="18830" y="4129"/>
                    <a:pt x="28799" y="0"/>
                    <a:pt x="39193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8037" cy="1395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顯示使用者名稱和userID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右上角登出按鈕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如果沒有刊登拍賣顯示alert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有的話可看到所有你刊登的拍賣還有他的相關資訊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Open Sans"/>
                </a:rPr>
                <a:t>點擊刊登項目會跳轉至他的詳細頁面</a:t>
              </a:r>
            </a:p>
            <a:p>
              <a:pPr marL="518160" lvl="1" indent="-259080" algn="just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</a:rPr>
                <a:t>有刪除按鈕，按下之後會跳出"確認刪除?"的警告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56559" y="5143500"/>
            <a:ext cx="9828387" cy="4942935"/>
          </a:xfrm>
          <a:custGeom>
            <a:avLst/>
            <a:gdLst/>
            <a:ahLst/>
            <a:cxnLst/>
            <a:rect l="l" t="t" r="r" b="b"/>
            <a:pathLst>
              <a:path w="9828387" h="4942935">
                <a:moveTo>
                  <a:pt x="0" y="0"/>
                </a:moveTo>
                <a:lnTo>
                  <a:pt x="9828387" y="0"/>
                </a:lnTo>
                <a:lnTo>
                  <a:pt x="9828387" y="4942935"/>
                </a:lnTo>
                <a:lnTo>
                  <a:pt x="0" y="4942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2874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79175" y="3623613"/>
            <a:ext cx="3579749" cy="3194673"/>
          </a:xfrm>
          <a:custGeom>
            <a:avLst/>
            <a:gdLst/>
            <a:ahLst/>
            <a:cxnLst/>
            <a:rect l="l" t="t" r="r" b="b"/>
            <a:pathLst>
              <a:path w="3579749" h="3194673">
                <a:moveTo>
                  <a:pt x="0" y="0"/>
                </a:moveTo>
                <a:lnTo>
                  <a:pt x="3579749" y="0"/>
                </a:lnTo>
                <a:lnTo>
                  <a:pt x="3579749" y="3194674"/>
                </a:lnTo>
                <a:lnTo>
                  <a:pt x="0" y="31946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7910" t="-61564" r="-132600" b="-58941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983305" y="671531"/>
            <a:ext cx="4910606" cy="6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63">
                <a:solidFill>
                  <a:srgbClr val="000000"/>
                </a:solidFill>
                <a:ea typeface="DM Sans Bold"/>
              </a:rPr>
              <a:t>帳號管理頁面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Macintosh PowerPoint</Application>
  <PresentationFormat>自訂</PresentationFormat>
  <Paragraphs>63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Open Sans Bold</vt:lpstr>
      <vt:lpstr>Calibri</vt:lpstr>
      <vt:lpstr>DM Sans</vt:lpstr>
      <vt:lpstr>Open Sans</vt:lpstr>
      <vt:lpstr>DM Sans Bold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</dc:title>
  <cp:lastModifiedBy>Microsoft Office User</cp:lastModifiedBy>
  <cp:revision>2</cp:revision>
  <dcterms:created xsi:type="dcterms:W3CDTF">2006-08-16T00:00:00Z</dcterms:created>
  <dcterms:modified xsi:type="dcterms:W3CDTF">2024-06-21T10:25:56Z</dcterms:modified>
  <dc:identifier>DAGH1uux7Vw</dc:identifier>
</cp:coreProperties>
</file>